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8" r:id="rId4"/>
    <p:sldId id="257" r:id="rId5"/>
    <p:sldId id="276" r:id="rId6"/>
    <p:sldId id="274" r:id="rId7"/>
    <p:sldId id="279" r:id="rId8"/>
    <p:sldId id="265" r:id="rId9"/>
    <p:sldId id="277" r:id="rId10"/>
    <p:sldId id="259" r:id="rId11"/>
    <p:sldId id="260" r:id="rId12"/>
    <p:sldId id="281" r:id="rId13"/>
    <p:sldId id="282" r:id="rId14"/>
    <p:sldId id="261" r:id="rId15"/>
    <p:sldId id="275" r:id="rId16"/>
    <p:sldId id="262" r:id="rId17"/>
    <p:sldId id="263" r:id="rId18"/>
    <p:sldId id="264" r:id="rId19"/>
    <p:sldId id="266" r:id="rId20"/>
    <p:sldId id="268" r:id="rId21"/>
    <p:sldId id="283" r:id="rId22"/>
    <p:sldId id="269" r:id="rId23"/>
    <p:sldId id="270" r:id="rId24"/>
    <p:sldId id="271" r:id="rId25"/>
    <p:sldId id="272" r:id="rId26"/>
    <p:sldId id="285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>
        <p:scale>
          <a:sx n="76" d="100"/>
          <a:sy n="76" d="100"/>
        </p:scale>
        <p:origin x="-11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98242-0304-457D-B1CF-89E4D2A970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A60FD0F-63F7-485D-958B-7D47AE0EB6D6}">
      <dgm:prSet phldrT="[Text]"/>
      <dgm:spPr/>
      <dgm:t>
        <a:bodyPr/>
        <a:lstStyle/>
        <a:p>
          <a:r>
            <a:rPr lang="en-CA" dirty="0" smtClean="0"/>
            <a:t>2000</a:t>
          </a:r>
          <a:endParaRPr lang="en-CA" dirty="0"/>
        </a:p>
      </dgm:t>
    </dgm:pt>
    <dgm:pt modelId="{7207AC11-B01C-4ED8-99DF-1C6858BCB88F}" type="parTrans" cxnId="{A25D7B03-33B9-4F99-A125-F65C4A2C61C7}">
      <dgm:prSet/>
      <dgm:spPr/>
      <dgm:t>
        <a:bodyPr/>
        <a:lstStyle/>
        <a:p>
          <a:endParaRPr lang="en-CA"/>
        </a:p>
      </dgm:t>
    </dgm:pt>
    <dgm:pt modelId="{192AD825-9878-48ED-92C4-E7DBB781BB3E}" type="sibTrans" cxnId="{A25D7B03-33B9-4F99-A125-F65C4A2C61C7}">
      <dgm:prSet/>
      <dgm:spPr/>
      <dgm:t>
        <a:bodyPr/>
        <a:lstStyle/>
        <a:p>
          <a:endParaRPr lang="en-CA"/>
        </a:p>
      </dgm:t>
    </dgm:pt>
    <dgm:pt modelId="{8970F457-5379-4737-B129-BE6DEBCA628E}">
      <dgm:prSet phldrT="[Text]"/>
      <dgm:spPr/>
      <dgm:t>
        <a:bodyPr/>
        <a:lstStyle/>
        <a:p>
          <a:r>
            <a:rPr lang="en-CA" dirty="0" smtClean="0"/>
            <a:t>Project Announcement</a:t>
          </a:r>
          <a:endParaRPr lang="en-CA" dirty="0"/>
        </a:p>
      </dgm:t>
    </dgm:pt>
    <dgm:pt modelId="{80777D62-2259-4162-95B7-7370E7F39F79}" type="parTrans" cxnId="{52C0303A-BA27-40E9-BF76-15853F8C9272}">
      <dgm:prSet/>
      <dgm:spPr/>
      <dgm:t>
        <a:bodyPr/>
        <a:lstStyle/>
        <a:p>
          <a:endParaRPr lang="en-CA"/>
        </a:p>
      </dgm:t>
    </dgm:pt>
    <dgm:pt modelId="{F4153A60-CE0F-4A8E-8CAD-FC58A4195323}" type="sibTrans" cxnId="{52C0303A-BA27-40E9-BF76-15853F8C9272}">
      <dgm:prSet/>
      <dgm:spPr/>
      <dgm:t>
        <a:bodyPr/>
        <a:lstStyle/>
        <a:p>
          <a:endParaRPr lang="en-CA"/>
        </a:p>
      </dgm:t>
    </dgm:pt>
    <dgm:pt modelId="{5E29196A-8C5D-48D9-B1B4-1C1754398462}">
      <dgm:prSet phldrT="[Text]"/>
      <dgm:spPr/>
      <dgm:t>
        <a:bodyPr/>
        <a:lstStyle/>
        <a:p>
          <a:r>
            <a:rPr lang="en-CA" dirty="0" smtClean="0"/>
            <a:t>2001-03</a:t>
          </a:r>
          <a:endParaRPr lang="en-CA" dirty="0"/>
        </a:p>
      </dgm:t>
    </dgm:pt>
    <dgm:pt modelId="{4B64983F-8686-4AB5-B5A9-415952C007CF}" type="parTrans" cxnId="{C794AD66-5F5C-403A-80A2-66F213A0EB2F}">
      <dgm:prSet/>
      <dgm:spPr/>
      <dgm:t>
        <a:bodyPr/>
        <a:lstStyle/>
        <a:p>
          <a:endParaRPr lang="en-CA"/>
        </a:p>
      </dgm:t>
    </dgm:pt>
    <dgm:pt modelId="{5E5916BE-62A9-4817-8770-EC8417B81FC7}" type="sibTrans" cxnId="{C794AD66-5F5C-403A-80A2-66F213A0EB2F}">
      <dgm:prSet/>
      <dgm:spPr/>
      <dgm:t>
        <a:bodyPr/>
        <a:lstStyle/>
        <a:p>
          <a:endParaRPr lang="en-CA"/>
        </a:p>
      </dgm:t>
    </dgm:pt>
    <dgm:pt modelId="{02DE6D5E-EEA3-4395-8B31-E06D4A2D6911}">
      <dgm:prSet phldrT="[Text]"/>
      <dgm:spPr/>
      <dgm:t>
        <a:bodyPr/>
        <a:lstStyle/>
        <a:p>
          <a:r>
            <a:rPr lang="en-CA" dirty="0" smtClean="0"/>
            <a:t>Breakwater Construction</a:t>
          </a:r>
          <a:endParaRPr lang="en-CA" dirty="0"/>
        </a:p>
      </dgm:t>
    </dgm:pt>
    <dgm:pt modelId="{65F5AA5A-B257-46FD-959E-6B8EEDAA0792}" type="parTrans" cxnId="{4CB46E90-B0FA-4989-A0A1-28C4E9DC4318}">
      <dgm:prSet/>
      <dgm:spPr/>
      <dgm:t>
        <a:bodyPr/>
        <a:lstStyle/>
        <a:p>
          <a:endParaRPr lang="en-CA"/>
        </a:p>
      </dgm:t>
    </dgm:pt>
    <dgm:pt modelId="{B9A46502-1E76-4800-8CAB-C2E6CF328875}" type="sibTrans" cxnId="{4CB46E90-B0FA-4989-A0A1-28C4E9DC4318}">
      <dgm:prSet/>
      <dgm:spPr/>
      <dgm:t>
        <a:bodyPr/>
        <a:lstStyle/>
        <a:p>
          <a:endParaRPr lang="en-CA"/>
        </a:p>
      </dgm:t>
    </dgm:pt>
    <dgm:pt modelId="{0CBE4A8E-9259-4212-9DA6-4EC2F168E072}">
      <dgm:prSet phldrT="[Text]"/>
      <dgm:spPr/>
      <dgm:t>
        <a:bodyPr/>
        <a:lstStyle/>
        <a:p>
          <a:r>
            <a:rPr lang="en-CA" dirty="0" smtClean="0"/>
            <a:t>2003</a:t>
          </a:r>
          <a:endParaRPr lang="en-CA" dirty="0"/>
        </a:p>
      </dgm:t>
    </dgm:pt>
    <dgm:pt modelId="{96FC075F-0F33-4F27-AF28-61D1B3EF33ED}" type="parTrans" cxnId="{DE2A9BC1-66D2-4E5B-B0B8-62D8667FA74C}">
      <dgm:prSet/>
      <dgm:spPr/>
      <dgm:t>
        <a:bodyPr/>
        <a:lstStyle/>
        <a:p>
          <a:endParaRPr lang="en-CA"/>
        </a:p>
      </dgm:t>
    </dgm:pt>
    <dgm:pt modelId="{D5FFAAA4-CF88-41E3-9636-BCA355B7B277}" type="sibTrans" cxnId="{DE2A9BC1-66D2-4E5B-B0B8-62D8667FA74C}">
      <dgm:prSet/>
      <dgm:spPr/>
      <dgm:t>
        <a:bodyPr/>
        <a:lstStyle/>
        <a:p>
          <a:endParaRPr lang="en-CA"/>
        </a:p>
      </dgm:t>
    </dgm:pt>
    <dgm:pt modelId="{27021614-C3EE-4DC7-B73B-3996F5A957D2}">
      <dgm:prSet phldrT="[Text]"/>
      <dgm:spPr/>
      <dgm:t>
        <a:bodyPr/>
        <a:lstStyle/>
        <a:p>
          <a:r>
            <a:rPr lang="en-CA" dirty="0" smtClean="0"/>
            <a:t>Land Reclamation</a:t>
          </a:r>
          <a:endParaRPr lang="en-CA" dirty="0"/>
        </a:p>
      </dgm:t>
    </dgm:pt>
    <dgm:pt modelId="{386D837C-D62D-49FB-9006-75A869750A0C}" type="parTrans" cxnId="{BFEDFE22-F1B3-46DB-81BF-A61577D1D5F0}">
      <dgm:prSet/>
      <dgm:spPr/>
      <dgm:t>
        <a:bodyPr/>
        <a:lstStyle/>
        <a:p>
          <a:endParaRPr lang="en-CA"/>
        </a:p>
      </dgm:t>
    </dgm:pt>
    <dgm:pt modelId="{76A69FE5-FC52-4B77-9829-DC79B3C14793}" type="sibTrans" cxnId="{BFEDFE22-F1B3-46DB-81BF-A61577D1D5F0}">
      <dgm:prSet/>
      <dgm:spPr/>
      <dgm:t>
        <a:bodyPr/>
        <a:lstStyle/>
        <a:p>
          <a:endParaRPr lang="en-CA"/>
        </a:p>
      </dgm:t>
    </dgm:pt>
    <dgm:pt modelId="{FF88FEB0-DFD4-49BE-9EC7-ECFD33D82969}" type="pres">
      <dgm:prSet presAssocID="{B9398242-0304-457D-B1CF-89E4D2A970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52ED350-4204-4E28-A322-76B3203A59F3}" type="pres">
      <dgm:prSet presAssocID="{8A60FD0F-63F7-485D-958B-7D47AE0EB6D6}" presName="composite" presStyleCnt="0"/>
      <dgm:spPr/>
    </dgm:pt>
    <dgm:pt modelId="{9F356669-A744-426F-8DC1-979818001450}" type="pres">
      <dgm:prSet presAssocID="{8A60FD0F-63F7-485D-958B-7D47AE0EB6D6}" presName="parentText" presStyleLbl="alignNode1" presStyleIdx="0" presStyleCnt="3" custLinFactNeighborX="0" custLinFactNeighborY="-4263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11FE96-EC92-40DD-86A0-19D0D9552CBE}" type="pres">
      <dgm:prSet presAssocID="{8A60FD0F-63F7-485D-958B-7D47AE0EB6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8673C6-9926-4021-AED3-09DF17A1090F}" type="pres">
      <dgm:prSet presAssocID="{192AD825-9878-48ED-92C4-E7DBB781BB3E}" presName="sp" presStyleCnt="0"/>
      <dgm:spPr/>
    </dgm:pt>
    <dgm:pt modelId="{1D13EB27-1F76-4EA9-A05C-1284B661316F}" type="pres">
      <dgm:prSet presAssocID="{5E29196A-8C5D-48D9-B1B4-1C1754398462}" presName="composite" presStyleCnt="0"/>
      <dgm:spPr/>
    </dgm:pt>
    <dgm:pt modelId="{EF25B605-942F-4701-985A-457D68755C86}" type="pres">
      <dgm:prSet presAssocID="{5E29196A-8C5D-48D9-B1B4-1C17543984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FD4050-8532-487E-A07A-6D81B089EE5B}" type="pres">
      <dgm:prSet presAssocID="{5E29196A-8C5D-48D9-B1B4-1C17543984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527849-CCB3-4EC5-BE76-3DED1F729EFD}" type="pres">
      <dgm:prSet presAssocID="{5E5916BE-62A9-4817-8770-EC8417B81FC7}" presName="sp" presStyleCnt="0"/>
      <dgm:spPr/>
    </dgm:pt>
    <dgm:pt modelId="{5D021ACB-6D47-48C2-8BC7-4AC8565FE4A5}" type="pres">
      <dgm:prSet presAssocID="{0CBE4A8E-9259-4212-9DA6-4EC2F168E072}" presName="composite" presStyleCnt="0"/>
      <dgm:spPr/>
    </dgm:pt>
    <dgm:pt modelId="{34BD0BDB-C3F4-443B-899D-1B518288552C}" type="pres">
      <dgm:prSet presAssocID="{0CBE4A8E-9259-4212-9DA6-4EC2F168E07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42E938-51DE-490D-9705-BCED52D00514}" type="pres">
      <dgm:prSet presAssocID="{0CBE4A8E-9259-4212-9DA6-4EC2F168E07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794AD66-5F5C-403A-80A2-66F213A0EB2F}" srcId="{B9398242-0304-457D-B1CF-89E4D2A97087}" destId="{5E29196A-8C5D-48D9-B1B4-1C1754398462}" srcOrd="1" destOrd="0" parTransId="{4B64983F-8686-4AB5-B5A9-415952C007CF}" sibTransId="{5E5916BE-62A9-4817-8770-EC8417B81FC7}"/>
    <dgm:cxn modelId="{CEE3217D-E057-4196-9CFC-B90DED440A94}" type="presOf" srcId="{B9398242-0304-457D-B1CF-89E4D2A97087}" destId="{FF88FEB0-DFD4-49BE-9EC7-ECFD33D82969}" srcOrd="0" destOrd="0" presId="urn:microsoft.com/office/officeart/2005/8/layout/chevron2"/>
    <dgm:cxn modelId="{430F0AA5-E6F8-4244-B8A9-9ACA778F2099}" type="presOf" srcId="{8970F457-5379-4737-B129-BE6DEBCA628E}" destId="{2111FE96-EC92-40DD-86A0-19D0D9552CBE}" srcOrd="0" destOrd="0" presId="urn:microsoft.com/office/officeart/2005/8/layout/chevron2"/>
    <dgm:cxn modelId="{BFEDFE22-F1B3-46DB-81BF-A61577D1D5F0}" srcId="{0CBE4A8E-9259-4212-9DA6-4EC2F168E072}" destId="{27021614-C3EE-4DC7-B73B-3996F5A957D2}" srcOrd="0" destOrd="0" parTransId="{386D837C-D62D-49FB-9006-75A869750A0C}" sibTransId="{76A69FE5-FC52-4B77-9829-DC79B3C14793}"/>
    <dgm:cxn modelId="{901A8BE6-1326-4792-9DD7-3CC4B580BDE2}" type="presOf" srcId="{0CBE4A8E-9259-4212-9DA6-4EC2F168E072}" destId="{34BD0BDB-C3F4-443B-899D-1B518288552C}" srcOrd="0" destOrd="0" presId="urn:microsoft.com/office/officeart/2005/8/layout/chevron2"/>
    <dgm:cxn modelId="{F057C28B-0CAD-4F75-9D03-1E0BDD08F8F8}" type="presOf" srcId="{02DE6D5E-EEA3-4395-8B31-E06D4A2D6911}" destId="{09FD4050-8532-487E-A07A-6D81B089EE5B}" srcOrd="0" destOrd="0" presId="urn:microsoft.com/office/officeart/2005/8/layout/chevron2"/>
    <dgm:cxn modelId="{52C0303A-BA27-40E9-BF76-15853F8C9272}" srcId="{8A60FD0F-63F7-485D-958B-7D47AE0EB6D6}" destId="{8970F457-5379-4737-B129-BE6DEBCA628E}" srcOrd="0" destOrd="0" parTransId="{80777D62-2259-4162-95B7-7370E7F39F79}" sibTransId="{F4153A60-CE0F-4A8E-8CAD-FC58A4195323}"/>
    <dgm:cxn modelId="{8B9C3CD5-C152-4635-A768-7C0DFE63B7D0}" type="presOf" srcId="{27021614-C3EE-4DC7-B73B-3996F5A957D2}" destId="{4442E938-51DE-490D-9705-BCED52D00514}" srcOrd="0" destOrd="0" presId="urn:microsoft.com/office/officeart/2005/8/layout/chevron2"/>
    <dgm:cxn modelId="{1139D0E6-E257-4CA1-A469-202F1CACC12B}" type="presOf" srcId="{5E29196A-8C5D-48D9-B1B4-1C1754398462}" destId="{EF25B605-942F-4701-985A-457D68755C86}" srcOrd="0" destOrd="0" presId="urn:microsoft.com/office/officeart/2005/8/layout/chevron2"/>
    <dgm:cxn modelId="{4CB46E90-B0FA-4989-A0A1-28C4E9DC4318}" srcId="{5E29196A-8C5D-48D9-B1B4-1C1754398462}" destId="{02DE6D5E-EEA3-4395-8B31-E06D4A2D6911}" srcOrd="0" destOrd="0" parTransId="{65F5AA5A-B257-46FD-959E-6B8EEDAA0792}" sibTransId="{B9A46502-1E76-4800-8CAB-C2E6CF328875}"/>
    <dgm:cxn modelId="{A25D7B03-33B9-4F99-A125-F65C4A2C61C7}" srcId="{B9398242-0304-457D-B1CF-89E4D2A97087}" destId="{8A60FD0F-63F7-485D-958B-7D47AE0EB6D6}" srcOrd="0" destOrd="0" parTransId="{7207AC11-B01C-4ED8-99DF-1C6858BCB88F}" sibTransId="{192AD825-9878-48ED-92C4-E7DBB781BB3E}"/>
    <dgm:cxn modelId="{DE2A9BC1-66D2-4E5B-B0B8-62D8667FA74C}" srcId="{B9398242-0304-457D-B1CF-89E4D2A97087}" destId="{0CBE4A8E-9259-4212-9DA6-4EC2F168E072}" srcOrd="2" destOrd="0" parTransId="{96FC075F-0F33-4F27-AF28-61D1B3EF33ED}" sibTransId="{D5FFAAA4-CF88-41E3-9636-BCA355B7B277}"/>
    <dgm:cxn modelId="{07B00EEF-0B7E-4C25-8B8A-DED7C36485C3}" type="presOf" srcId="{8A60FD0F-63F7-485D-958B-7D47AE0EB6D6}" destId="{9F356669-A744-426F-8DC1-979818001450}" srcOrd="0" destOrd="0" presId="urn:microsoft.com/office/officeart/2005/8/layout/chevron2"/>
    <dgm:cxn modelId="{ACCA3E53-E24C-4769-B5BF-77A3BCDFB549}" type="presParOf" srcId="{FF88FEB0-DFD4-49BE-9EC7-ECFD33D82969}" destId="{052ED350-4204-4E28-A322-76B3203A59F3}" srcOrd="0" destOrd="0" presId="urn:microsoft.com/office/officeart/2005/8/layout/chevron2"/>
    <dgm:cxn modelId="{19E0DFCA-7549-4514-8055-FFBEEC036B28}" type="presParOf" srcId="{052ED350-4204-4E28-A322-76B3203A59F3}" destId="{9F356669-A744-426F-8DC1-979818001450}" srcOrd="0" destOrd="0" presId="urn:microsoft.com/office/officeart/2005/8/layout/chevron2"/>
    <dgm:cxn modelId="{E454CE1E-064E-4E6C-823C-292CF74398CA}" type="presParOf" srcId="{052ED350-4204-4E28-A322-76B3203A59F3}" destId="{2111FE96-EC92-40DD-86A0-19D0D9552CBE}" srcOrd="1" destOrd="0" presId="urn:microsoft.com/office/officeart/2005/8/layout/chevron2"/>
    <dgm:cxn modelId="{D0104D23-8309-48A2-9C67-ACC7386D2618}" type="presParOf" srcId="{FF88FEB0-DFD4-49BE-9EC7-ECFD33D82969}" destId="{E48673C6-9926-4021-AED3-09DF17A1090F}" srcOrd="1" destOrd="0" presId="urn:microsoft.com/office/officeart/2005/8/layout/chevron2"/>
    <dgm:cxn modelId="{5B586367-4630-46CF-BDE7-1644B019246E}" type="presParOf" srcId="{FF88FEB0-DFD4-49BE-9EC7-ECFD33D82969}" destId="{1D13EB27-1F76-4EA9-A05C-1284B661316F}" srcOrd="2" destOrd="0" presId="urn:microsoft.com/office/officeart/2005/8/layout/chevron2"/>
    <dgm:cxn modelId="{74770339-705E-4A7E-AEB9-00367E4A5348}" type="presParOf" srcId="{1D13EB27-1F76-4EA9-A05C-1284B661316F}" destId="{EF25B605-942F-4701-985A-457D68755C86}" srcOrd="0" destOrd="0" presId="urn:microsoft.com/office/officeart/2005/8/layout/chevron2"/>
    <dgm:cxn modelId="{9A7DAF00-808A-4CA8-B0EC-928C9C3D6A3B}" type="presParOf" srcId="{1D13EB27-1F76-4EA9-A05C-1284B661316F}" destId="{09FD4050-8532-487E-A07A-6D81B089EE5B}" srcOrd="1" destOrd="0" presId="urn:microsoft.com/office/officeart/2005/8/layout/chevron2"/>
    <dgm:cxn modelId="{B75D980B-22A9-441E-A280-F9D034DFA509}" type="presParOf" srcId="{FF88FEB0-DFD4-49BE-9EC7-ECFD33D82969}" destId="{A0527849-CCB3-4EC5-BE76-3DED1F729EFD}" srcOrd="3" destOrd="0" presId="urn:microsoft.com/office/officeart/2005/8/layout/chevron2"/>
    <dgm:cxn modelId="{2F439E32-0BE0-4F58-940C-C1E5A084F623}" type="presParOf" srcId="{FF88FEB0-DFD4-49BE-9EC7-ECFD33D82969}" destId="{5D021ACB-6D47-48C2-8BC7-4AC8565FE4A5}" srcOrd="4" destOrd="0" presId="urn:microsoft.com/office/officeart/2005/8/layout/chevron2"/>
    <dgm:cxn modelId="{3412816A-77F2-4A4F-800D-41EB33764838}" type="presParOf" srcId="{5D021ACB-6D47-48C2-8BC7-4AC8565FE4A5}" destId="{34BD0BDB-C3F4-443B-899D-1B518288552C}" srcOrd="0" destOrd="0" presId="urn:microsoft.com/office/officeart/2005/8/layout/chevron2"/>
    <dgm:cxn modelId="{EA36B46A-11D9-41E7-A0D6-6174E8DD4AC9}" type="presParOf" srcId="{5D021ACB-6D47-48C2-8BC7-4AC8565FE4A5}" destId="{4442E938-51DE-490D-9705-BCED52D00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430E9-0F26-4187-9155-B2B338EAEA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2EAFECD-66BB-4B8B-A309-5917C421B5B5}">
      <dgm:prSet phldrT="[Text]"/>
      <dgm:spPr/>
      <dgm:t>
        <a:bodyPr/>
        <a:lstStyle/>
        <a:p>
          <a:r>
            <a:rPr lang="en-CA" dirty="0" smtClean="0"/>
            <a:t>2004-06</a:t>
          </a:r>
          <a:endParaRPr lang="en-CA" dirty="0"/>
        </a:p>
      </dgm:t>
    </dgm:pt>
    <dgm:pt modelId="{CA0AF850-85D4-4310-ACC7-29451B6BA3BB}" type="parTrans" cxnId="{B4B58B26-F29C-410F-9377-473313332629}">
      <dgm:prSet/>
      <dgm:spPr/>
      <dgm:t>
        <a:bodyPr/>
        <a:lstStyle/>
        <a:p>
          <a:endParaRPr lang="en-CA"/>
        </a:p>
      </dgm:t>
    </dgm:pt>
    <dgm:pt modelId="{2965F368-D8C6-41EB-8400-C86510E03EEA}" type="sibTrans" cxnId="{B4B58B26-F29C-410F-9377-473313332629}">
      <dgm:prSet/>
      <dgm:spPr/>
      <dgm:t>
        <a:bodyPr/>
        <a:lstStyle/>
        <a:p>
          <a:endParaRPr lang="en-CA"/>
        </a:p>
      </dgm:t>
    </dgm:pt>
    <dgm:pt modelId="{7E9B87F9-6326-4EC7-8C27-C0374675916B}">
      <dgm:prSet phldrT="[Text]" custT="1"/>
      <dgm:spPr/>
      <dgm:t>
        <a:bodyPr/>
        <a:lstStyle/>
        <a:p>
          <a:r>
            <a:rPr lang="en-CA" sz="2800" dirty="0" smtClean="0"/>
            <a:t>Constructing City</a:t>
          </a:r>
          <a:endParaRPr lang="en-CA" sz="2800" dirty="0"/>
        </a:p>
      </dgm:t>
    </dgm:pt>
    <dgm:pt modelId="{2D461151-975A-4EAF-AD1C-42BD09C46443}" type="parTrans" cxnId="{EE8DBE89-A8D9-42F8-ACA1-157537CAF755}">
      <dgm:prSet/>
      <dgm:spPr/>
      <dgm:t>
        <a:bodyPr/>
        <a:lstStyle/>
        <a:p>
          <a:endParaRPr lang="en-CA"/>
        </a:p>
      </dgm:t>
    </dgm:pt>
    <dgm:pt modelId="{E997C567-A3E4-4BCA-970E-99D2CC2FC6B4}" type="sibTrans" cxnId="{EE8DBE89-A8D9-42F8-ACA1-157537CAF755}">
      <dgm:prSet/>
      <dgm:spPr/>
      <dgm:t>
        <a:bodyPr/>
        <a:lstStyle/>
        <a:p>
          <a:endParaRPr lang="en-CA"/>
        </a:p>
      </dgm:t>
    </dgm:pt>
    <dgm:pt modelId="{37E27C7B-FE67-428B-BBEF-907366FE4A01}">
      <dgm:prSet phldrT="[Text]"/>
      <dgm:spPr/>
      <dgm:t>
        <a:bodyPr/>
        <a:lstStyle/>
        <a:p>
          <a:r>
            <a:rPr lang="en-CA" dirty="0" smtClean="0"/>
            <a:t>2006</a:t>
          </a:r>
          <a:endParaRPr lang="en-CA" dirty="0"/>
        </a:p>
      </dgm:t>
    </dgm:pt>
    <dgm:pt modelId="{C7F30156-B85C-45DD-9B77-47181904C813}" type="parTrans" cxnId="{0079F8FF-0269-47F1-85DA-95522A01D70B}">
      <dgm:prSet/>
      <dgm:spPr/>
      <dgm:t>
        <a:bodyPr/>
        <a:lstStyle/>
        <a:p>
          <a:endParaRPr lang="en-CA"/>
        </a:p>
      </dgm:t>
    </dgm:pt>
    <dgm:pt modelId="{0836D13E-5533-43C4-AF52-C3785476BD37}" type="sibTrans" cxnId="{0079F8FF-0269-47F1-85DA-95522A01D70B}">
      <dgm:prSet/>
      <dgm:spPr/>
      <dgm:t>
        <a:bodyPr/>
        <a:lstStyle/>
        <a:p>
          <a:endParaRPr lang="en-CA"/>
        </a:p>
      </dgm:t>
    </dgm:pt>
    <dgm:pt modelId="{124E480F-4F59-47FB-8856-D113C3E86007}">
      <dgm:prSet phldrT="[Text]" custT="1"/>
      <dgm:spPr/>
      <dgm:t>
        <a:bodyPr/>
        <a:lstStyle/>
        <a:p>
          <a:r>
            <a:rPr lang="en-CA" sz="2800" dirty="0" smtClean="0"/>
            <a:t>Partial Completion</a:t>
          </a:r>
          <a:endParaRPr lang="en-CA" sz="2800" dirty="0"/>
        </a:p>
      </dgm:t>
    </dgm:pt>
    <dgm:pt modelId="{776FF843-4527-41E7-8214-6F90F749A56A}" type="parTrans" cxnId="{BB4F1691-AD26-42EB-82A1-4D4AFEA4A3D0}">
      <dgm:prSet/>
      <dgm:spPr/>
      <dgm:t>
        <a:bodyPr/>
        <a:lstStyle/>
        <a:p>
          <a:endParaRPr lang="en-CA"/>
        </a:p>
      </dgm:t>
    </dgm:pt>
    <dgm:pt modelId="{522C1C4C-CB35-421E-A37B-7BC54F314593}" type="sibTrans" cxnId="{BB4F1691-AD26-42EB-82A1-4D4AFEA4A3D0}">
      <dgm:prSet/>
      <dgm:spPr/>
      <dgm:t>
        <a:bodyPr/>
        <a:lstStyle/>
        <a:p>
          <a:endParaRPr lang="en-CA"/>
        </a:p>
      </dgm:t>
    </dgm:pt>
    <dgm:pt modelId="{6EC1C605-FA49-416C-8D70-3922DEDA82F6}">
      <dgm:prSet phldrT="[Text]"/>
      <dgm:spPr/>
      <dgm:t>
        <a:bodyPr/>
        <a:lstStyle/>
        <a:p>
          <a:r>
            <a:rPr lang="en-CA" dirty="0" smtClean="0"/>
            <a:t>2008</a:t>
          </a:r>
          <a:endParaRPr lang="en-CA" dirty="0"/>
        </a:p>
      </dgm:t>
    </dgm:pt>
    <dgm:pt modelId="{EBDB0985-F1B5-4011-9B5D-9E0A6B6273BF}" type="parTrans" cxnId="{68B53847-50F3-45C7-988F-15E0E132B0AE}">
      <dgm:prSet/>
      <dgm:spPr/>
      <dgm:t>
        <a:bodyPr/>
        <a:lstStyle/>
        <a:p>
          <a:endParaRPr lang="en-CA"/>
        </a:p>
      </dgm:t>
    </dgm:pt>
    <dgm:pt modelId="{7AC9E425-B85E-4BCB-9996-D81E2C7E174D}" type="sibTrans" cxnId="{68B53847-50F3-45C7-988F-15E0E132B0AE}">
      <dgm:prSet/>
      <dgm:spPr/>
      <dgm:t>
        <a:bodyPr/>
        <a:lstStyle/>
        <a:p>
          <a:endParaRPr lang="en-CA"/>
        </a:p>
      </dgm:t>
    </dgm:pt>
    <dgm:pt modelId="{1407DC03-47D4-4BE4-8059-C8153E597514}">
      <dgm:prSet phldrT="[Text]" custT="1"/>
      <dgm:spPr/>
      <dgm:t>
        <a:bodyPr/>
        <a:lstStyle/>
        <a:p>
          <a:r>
            <a:rPr lang="en-CA" sz="2800" dirty="0" smtClean="0"/>
            <a:t>Final Completion</a:t>
          </a:r>
          <a:endParaRPr lang="en-CA" sz="2800" dirty="0"/>
        </a:p>
      </dgm:t>
    </dgm:pt>
    <dgm:pt modelId="{BA8F5776-8196-4ABF-A646-DBB9BB1BF07E}" type="parTrans" cxnId="{97F6235F-BBDD-49F1-A454-F5B144A3F5C7}">
      <dgm:prSet/>
      <dgm:spPr/>
      <dgm:t>
        <a:bodyPr/>
        <a:lstStyle/>
        <a:p>
          <a:endParaRPr lang="en-CA"/>
        </a:p>
      </dgm:t>
    </dgm:pt>
    <dgm:pt modelId="{546008AE-A5B0-4B02-9C13-0040B7B222A1}" type="sibTrans" cxnId="{97F6235F-BBDD-49F1-A454-F5B144A3F5C7}">
      <dgm:prSet/>
      <dgm:spPr/>
      <dgm:t>
        <a:bodyPr/>
        <a:lstStyle/>
        <a:p>
          <a:endParaRPr lang="en-CA"/>
        </a:p>
      </dgm:t>
    </dgm:pt>
    <dgm:pt modelId="{7082B820-19F9-4E1F-BB42-081F01B53EF8}" type="pres">
      <dgm:prSet presAssocID="{927430E9-0F26-4187-9155-B2B338EAEA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16719E7-13C1-4F5F-B911-26778F09D324}" type="pres">
      <dgm:prSet presAssocID="{72EAFECD-66BB-4B8B-A309-5917C421B5B5}" presName="composite" presStyleCnt="0"/>
      <dgm:spPr/>
    </dgm:pt>
    <dgm:pt modelId="{1D625710-1F45-4C6A-97A8-373E8ADE684F}" type="pres">
      <dgm:prSet presAssocID="{72EAFECD-66BB-4B8B-A309-5917C421B5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19080B-6296-4219-BC43-5C3EF1F25D9D}" type="pres">
      <dgm:prSet presAssocID="{72EAFECD-66BB-4B8B-A309-5917C421B5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D22D47-32BE-4A9D-A7BA-F9E953C50CAF}" type="pres">
      <dgm:prSet presAssocID="{2965F368-D8C6-41EB-8400-C86510E03EEA}" presName="sp" presStyleCnt="0"/>
      <dgm:spPr/>
    </dgm:pt>
    <dgm:pt modelId="{9E552A36-98ED-4DB6-9D78-DCA76E53F96F}" type="pres">
      <dgm:prSet presAssocID="{37E27C7B-FE67-428B-BBEF-907366FE4A01}" presName="composite" presStyleCnt="0"/>
      <dgm:spPr/>
    </dgm:pt>
    <dgm:pt modelId="{2A5D0401-076C-42FB-9A64-E3450DE9C037}" type="pres">
      <dgm:prSet presAssocID="{37E27C7B-FE67-428B-BBEF-907366FE4A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03AC07-6F6F-4D61-818F-B2F770A98A9C}" type="pres">
      <dgm:prSet presAssocID="{37E27C7B-FE67-428B-BBEF-907366FE4A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7BCBA0-2BFC-4A46-A8AA-D7BC2017E3F8}" type="pres">
      <dgm:prSet presAssocID="{0836D13E-5533-43C4-AF52-C3785476BD37}" presName="sp" presStyleCnt="0"/>
      <dgm:spPr/>
    </dgm:pt>
    <dgm:pt modelId="{5935844B-4592-485B-BF4D-A95EADC020FF}" type="pres">
      <dgm:prSet presAssocID="{6EC1C605-FA49-416C-8D70-3922DEDA82F6}" presName="composite" presStyleCnt="0"/>
      <dgm:spPr/>
    </dgm:pt>
    <dgm:pt modelId="{1EBE9AC4-16EB-425A-A97C-30AAC8D34D5A}" type="pres">
      <dgm:prSet presAssocID="{6EC1C605-FA49-416C-8D70-3922DEDA82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068858-1ACB-4BD3-A542-E9C556E8BEBB}" type="pres">
      <dgm:prSet presAssocID="{6EC1C605-FA49-416C-8D70-3922DEDA82F6}" presName="descendantText" presStyleLbl="alignAcc1" presStyleIdx="2" presStyleCnt="3" custScaleY="935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AD0DCF0-30E1-414D-A20F-EC064F3EDB47}" type="presOf" srcId="{927430E9-0F26-4187-9155-B2B338EAEAA9}" destId="{7082B820-19F9-4E1F-BB42-081F01B53EF8}" srcOrd="0" destOrd="0" presId="urn:microsoft.com/office/officeart/2005/8/layout/chevron2"/>
    <dgm:cxn modelId="{97ED2D0B-39E6-4E9E-899D-D1F7D12C650C}" type="presOf" srcId="{37E27C7B-FE67-428B-BBEF-907366FE4A01}" destId="{2A5D0401-076C-42FB-9A64-E3450DE9C037}" srcOrd="0" destOrd="0" presId="urn:microsoft.com/office/officeart/2005/8/layout/chevron2"/>
    <dgm:cxn modelId="{16130575-5C88-4F87-9F05-BB9F27B5FD9B}" type="presOf" srcId="{1407DC03-47D4-4BE4-8059-C8153E597514}" destId="{94068858-1ACB-4BD3-A542-E9C556E8BEBB}" srcOrd="0" destOrd="0" presId="urn:microsoft.com/office/officeart/2005/8/layout/chevron2"/>
    <dgm:cxn modelId="{EE8DBE89-A8D9-42F8-ACA1-157537CAF755}" srcId="{72EAFECD-66BB-4B8B-A309-5917C421B5B5}" destId="{7E9B87F9-6326-4EC7-8C27-C0374675916B}" srcOrd="0" destOrd="0" parTransId="{2D461151-975A-4EAF-AD1C-42BD09C46443}" sibTransId="{E997C567-A3E4-4BCA-970E-99D2CC2FC6B4}"/>
    <dgm:cxn modelId="{97F6235F-BBDD-49F1-A454-F5B144A3F5C7}" srcId="{6EC1C605-FA49-416C-8D70-3922DEDA82F6}" destId="{1407DC03-47D4-4BE4-8059-C8153E597514}" srcOrd="0" destOrd="0" parTransId="{BA8F5776-8196-4ABF-A646-DBB9BB1BF07E}" sibTransId="{546008AE-A5B0-4B02-9C13-0040B7B222A1}"/>
    <dgm:cxn modelId="{2F84CFEF-917F-4667-BE49-1DC8DDE731E0}" type="presOf" srcId="{7E9B87F9-6326-4EC7-8C27-C0374675916B}" destId="{9E19080B-6296-4219-BC43-5C3EF1F25D9D}" srcOrd="0" destOrd="0" presId="urn:microsoft.com/office/officeart/2005/8/layout/chevron2"/>
    <dgm:cxn modelId="{68B53847-50F3-45C7-988F-15E0E132B0AE}" srcId="{927430E9-0F26-4187-9155-B2B338EAEAA9}" destId="{6EC1C605-FA49-416C-8D70-3922DEDA82F6}" srcOrd="2" destOrd="0" parTransId="{EBDB0985-F1B5-4011-9B5D-9E0A6B6273BF}" sibTransId="{7AC9E425-B85E-4BCB-9996-D81E2C7E174D}"/>
    <dgm:cxn modelId="{A4324E2F-EE38-45FE-A509-CDB5C6E29D0A}" type="presOf" srcId="{6EC1C605-FA49-416C-8D70-3922DEDA82F6}" destId="{1EBE9AC4-16EB-425A-A97C-30AAC8D34D5A}" srcOrd="0" destOrd="0" presId="urn:microsoft.com/office/officeart/2005/8/layout/chevron2"/>
    <dgm:cxn modelId="{0079F8FF-0269-47F1-85DA-95522A01D70B}" srcId="{927430E9-0F26-4187-9155-B2B338EAEAA9}" destId="{37E27C7B-FE67-428B-BBEF-907366FE4A01}" srcOrd="1" destOrd="0" parTransId="{C7F30156-B85C-45DD-9B77-47181904C813}" sibTransId="{0836D13E-5533-43C4-AF52-C3785476BD37}"/>
    <dgm:cxn modelId="{5CF3E01E-4B3F-4ACE-B1EF-AB0270F6C56A}" type="presOf" srcId="{124E480F-4F59-47FB-8856-D113C3E86007}" destId="{6503AC07-6F6F-4D61-818F-B2F770A98A9C}" srcOrd="0" destOrd="0" presId="urn:microsoft.com/office/officeart/2005/8/layout/chevron2"/>
    <dgm:cxn modelId="{B4B58B26-F29C-410F-9377-473313332629}" srcId="{927430E9-0F26-4187-9155-B2B338EAEAA9}" destId="{72EAFECD-66BB-4B8B-A309-5917C421B5B5}" srcOrd="0" destOrd="0" parTransId="{CA0AF850-85D4-4310-ACC7-29451B6BA3BB}" sibTransId="{2965F368-D8C6-41EB-8400-C86510E03EEA}"/>
    <dgm:cxn modelId="{6941A7B1-A0B8-4653-937A-BC3B4428B8CD}" type="presOf" srcId="{72EAFECD-66BB-4B8B-A309-5917C421B5B5}" destId="{1D625710-1F45-4C6A-97A8-373E8ADE684F}" srcOrd="0" destOrd="0" presId="urn:microsoft.com/office/officeart/2005/8/layout/chevron2"/>
    <dgm:cxn modelId="{BB4F1691-AD26-42EB-82A1-4D4AFEA4A3D0}" srcId="{37E27C7B-FE67-428B-BBEF-907366FE4A01}" destId="{124E480F-4F59-47FB-8856-D113C3E86007}" srcOrd="0" destOrd="0" parTransId="{776FF843-4527-41E7-8214-6F90F749A56A}" sibTransId="{522C1C4C-CB35-421E-A37B-7BC54F314593}"/>
    <dgm:cxn modelId="{B07C404A-6072-4FF7-9717-D7F66D317A47}" type="presParOf" srcId="{7082B820-19F9-4E1F-BB42-081F01B53EF8}" destId="{716719E7-13C1-4F5F-B911-26778F09D324}" srcOrd="0" destOrd="0" presId="urn:microsoft.com/office/officeart/2005/8/layout/chevron2"/>
    <dgm:cxn modelId="{61E966D7-C49D-45D1-BAFD-50E63AD1D3E4}" type="presParOf" srcId="{716719E7-13C1-4F5F-B911-26778F09D324}" destId="{1D625710-1F45-4C6A-97A8-373E8ADE684F}" srcOrd="0" destOrd="0" presId="urn:microsoft.com/office/officeart/2005/8/layout/chevron2"/>
    <dgm:cxn modelId="{D9F4E5C8-C3F8-45A3-B87D-68370A74D74E}" type="presParOf" srcId="{716719E7-13C1-4F5F-B911-26778F09D324}" destId="{9E19080B-6296-4219-BC43-5C3EF1F25D9D}" srcOrd="1" destOrd="0" presId="urn:microsoft.com/office/officeart/2005/8/layout/chevron2"/>
    <dgm:cxn modelId="{0B4D4C27-8E7D-4C58-9EC2-9F89EB3B1208}" type="presParOf" srcId="{7082B820-19F9-4E1F-BB42-081F01B53EF8}" destId="{C1D22D47-32BE-4A9D-A7BA-F9E953C50CAF}" srcOrd="1" destOrd="0" presId="urn:microsoft.com/office/officeart/2005/8/layout/chevron2"/>
    <dgm:cxn modelId="{375488F6-121D-4F85-8FA9-E6DAF090F57B}" type="presParOf" srcId="{7082B820-19F9-4E1F-BB42-081F01B53EF8}" destId="{9E552A36-98ED-4DB6-9D78-DCA76E53F96F}" srcOrd="2" destOrd="0" presId="urn:microsoft.com/office/officeart/2005/8/layout/chevron2"/>
    <dgm:cxn modelId="{6ED7A01D-013E-4B81-9B1A-AF58B90F9289}" type="presParOf" srcId="{9E552A36-98ED-4DB6-9D78-DCA76E53F96F}" destId="{2A5D0401-076C-42FB-9A64-E3450DE9C037}" srcOrd="0" destOrd="0" presId="urn:microsoft.com/office/officeart/2005/8/layout/chevron2"/>
    <dgm:cxn modelId="{41F32ECB-ECD3-4ECE-AFF1-E95D1FC094F2}" type="presParOf" srcId="{9E552A36-98ED-4DB6-9D78-DCA76E53F96F}" destId="{6503AC07-6F6F-4D61-818F-B2F770A98A9C}" srcOrd="1" destOrd="0" presId="urn:microsoft.com/office/officeart/2005/8/layout/chevron2"/>
    <dgm:cxn modelId="{FAECC830-D312-474C-902C-C852927CAFF2}" type="presParOf" srcId="{7082B820-19F9-4E1F-BB42-081F01B53EF8}" destId="{097BCBA0-2BFC-4A46-A8AA-D7BC2017E3F8}" srcOrd="3" destOrd="0" presId="urn:microsoft.com/office/officeart/2005/8/layout/chevron2"/>
    <dgm:cxn modelId="{54C8A46E-ABBB-486A-9FEF-9D16B7E20C5E}" type="presParOf" srcId="{7082B820-19F9-4E1F-BB42-081F01B53EF8}" destId="{5935844B-4592-485B-BF4D-A95EADC020FF}" srcOrd="4" destOrd="0" presId="urn:microsoft.com/office/officeart/2005/8/layout/chevron2"/>
    <dgm:cxn modelId="{D2F647F8-433B-48FB-920E-CBBB5F74B61A}" type="presParOf" srcId="{5935844B-4592-485B-BF4D-A95EADC020FF}" destId="{1EBE9AC4-16EB-425A-A97C-30AAC8D34D5A}" srcOrd="0" destOrd="0" presId="urn:microsoft.com/office/officeart/2005/8/layout/chevron2"/>
    <dgm:cxn modelId="{71176DAD-4474-4809-B031-73EFBE5BDD59}" type="presParOf" srcId="{5935844B-4592-485B-BF4D-A95EADC020FF}" destId="{94068858-1ACB-4BD3-A542-E9C556E8BE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6669-A744-426F-8DC1-979818001450}">
      <dsp:nvSpPr>
        <dsp:cNvPr id="0" name=""/>
        <dsp:cNvSpPr/>
      </dsp:nvSpPr>
      <dsp:spPr>
        <a:xfrm rot="5400000">
          <a:off x="-164998" y="164998"/>
          <a:ext cx="1099988" cy="7699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2000</a:t>
          </a:r>
          <a:endParaRPr lang="en-CA" sz="1700" kern="1200" dirty="0"/>
        </a:p>
      </dsp:txBody>
      <dsp:txXfrm rot="-5400000">
        <a:off x="0" y="384996"/>
        <a:ext cx="769992" cy="329996"/>
      </dsp:txXfrm>
    </dsp:sp>
    <dsp:sp modelId="{2111FE96-EC92-40DD-86A0-19D0D9552CBE}">
      <dsp:nvSpPr>
        <dsp:cNvPr id="0" name=""/>
        <dsp:cNvSpPr/>
      </dsp:nvSpPr>
      <dsp:spPr>
        <a:xfrm rot="5400000">
          <a:off x="2503999" y="-1732695"/>
          <a:ext cx="714992" cy="418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Project Announcement</a:t>
          </a:r>
          <a:endParaRPr lang="en-CA" sz="2800" kern="1200" dirty="0"/>
        </a:p>
      </dsp:txBody>
      <dsp:txXfrm rot="-5400000">
        <a:off x="769992" y="36215"/>
        <a:ext cx="4148104" cy="645186"/>
      </dsp:txXfrm>
    </dsp:sp>
    <dsp:sp modelId="{EF25B605-942F-4701-985A-457D68755C86}">
      <dsp:nvSpPr>
        <dsp:cNvPr id="0" name=""/>
        <dsp:cNvSpPr/>
      </dsp:nvSpPr>
      <dsp:spPr>
        <a:xfrm rot="5400000">
          <a:off x="-164998" y="1062803"/>
          <a:ext cx="1099988" cy="7699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2001-03</a:t>
          </a:r>
          <a:endParaRPr lang="en-CA" sz="1700" kern="1200" dirty="0"/>
        </a:p>
      </dsp:txBody>
      <dsp:txXfrm rot="-5400000">
        <a:off x="0" y="1282801"/>
        <a:ext cx="769992" cy="329996"/>
      </dsp:txXfrm>
    </dsp:sp>
    <dsp:sp modelId="{09FD4050-8532-487E-A07A-6D81B089EE5B}">
      <dsp:nvSpPr>
        <dsp:cNvPr id="0" name=""/>
        <dsp:cNvSpPr/>
      </dsp:nvSpPr>
      <dsp:spPr>
        <a:xfrm rot="5400000">
          <a:off x="2503999" y="-836201"/>
          <a:ext cx="714992" cy="418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Breakwater Construction</a:t>
          </a:r>
          <a:endParaRPr lang="en-CA" sz="2800" kern="1200" dirty="0"/>
        </a:p>
      </dsp:txBody>
      <dsp:txXfrm rot="-5400000">
        <a:off x="769992" y="932709"/>
        <a:ext cx="4148104" cy="645186"/>
      </dsp:txXfrm>
    </dsp:sp>
    <dsp:sp modelId="{34BD0BDB-C3F4-443B-899D-1B518288552C}">
      <dsp:nvSpPr>
        <dsp:cNvPr id="0" name=""/>
        <dsp:cNvSpPr/>
      </dsp:nvSpPr>
      <dsp:spPr>
        <a:xfrm rot="5400000">
          <a:off x="-164998" y="1959297"/>
          <a:ext cx="1099988" cy="7699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2003</a:t>
          </a:r>
          <a:endParaRPr lang="en-CA" sz="1700" kern="1200" dirty="0"/>
        </a:p>
      </dsp:txBody>
      <dsp:txXfrm rot="-5400000">
        <a:off x="0" y="2179295"/>
        <a:ext cx="769992" cy="329996"/>
      </dsp:txXfrm>
    </dsp:sp>
    <dsp:sp modelId="{4442E938-51DE-490D-9705-BCED52D00514}">
      <dsp:nvSpPr>
        <dsp:cNvPr id="0" name=""/>
        <dsp:cNvSpPr/>
      </dsp:nvSpPr>
      <dsp:spPr>
        <a:xfrm rot="5400000">
          <a:off x="2503999" y="60291"/>
          <a:ext cx="714992" cy="4183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Land Reclamation</a:t>
          </a:r>
          <a:endParaRPr lang="en-CA" sz="2800" kern="1200" dirty="0"/>
        </a:p>
      </dsp:txBody>
      <dsp:txXfrm rot="-5400000">
        <a:off x="769992" y="1829202"/>
        <a:ext cx="4148104" cy="645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25710-1F45-4C6A-97A8-373E8ADE684F}">
      <dsp:nvSpPr>
        <dsp:cNvPr id="0" name=""/>
        <dsp:cNvSpPr/>
      </dsp:nvSpPr>
      <dsp:spPr>
        <a:xfrm rot="5400000">
          <a:off x="-153925" y="154281"/>
          <a:ext cx="1026169" cy="718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2004-06</a:t>
          </a:r>
          <a:endParaRPr lang="en-CA" sz="1600" kern="1200" dirty="0"/>
        </a:p>
      </dsp:txBody>
      <dsp:txXfrm rot="-5400000">
        <a:off x="1" y="359514"/>
        <a:ext cx="718318" cy="307851"/>
      </dsp:txXfrm>
    </dsp:sp>
    <dsp:sp modelId="{9E19080B-6296-4219-BC43-5C3EF1F25D9D}">
      <dsp:nvSpPr>
        <dsp:cNvPr id="0" name=""/>
        <dsp:cNvSpPr/>
      </dsp:nvSpPr>
      <dsp:spPr>
        <a:xfrm rot="5400000">
          <a:off x="2540254" y="-1821578"/>
          <a:ext cx="667010" cy="431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Constructing City</a:t>
          </a:r>
          <a:endParaRPr lang="en-CA" sz="2800" kern="1200" dirty="0"/>
        </a:p>
      </dsp:txBody>
      <dsp:txXfrm rot="-5400000">
        <a:off x="718319" y="32918"/>
        <a:ext cx="4278320" cy="601888"/>
      </dsp:txXfrm>
    </dsp:sp>
    <dsp:sp modelId="{2A5D0401-076C-42FB-9A64-E3450DE9C037}">
      <dsp:nvSpPr>
        <dsp:cNvPr id="0" name=""/>
        <dsp:cNvSpPr/>
      </dsp:nvSpPr>
      <dsp:spPr>
        <a:xfrm rot="5400000">
          <a:off x="-153925" y="974340"/>
          <a:ext cx="1026169" cy="718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2006</a:t>
          </a:r>
          <a:endParaRPr lang="en-CA" sz="1600" kern="1200" dirty="0"/>
        </a:p>
      </dsp:txBody>
      <dsp:txXfrm rot="-5400000">
        <a:off x="1" y="1179573"/>
        <a:ext cx="718318" cy="307851"/>
      </dsp:txXfrm>
    </dsp:sp>
    <dsp:sp modelId="{6503AC07-6F6F-4D61-818F-B2F770A98A9C}">
      <dsp:nvSpPr>
        <dsp:cNvPr id="0" name=""/>
        <dsp:cNvSpPr/>
      </dsp:nvSpPr>
      <dsp:spPr>
        <a:xfrm rot="5400000">
          <a:off x="2540254" y="-1001520"/>
          <a:ext cx="667010" cy="431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Partial Completion</a:t>
          </a:r>
          <a:endParaRPr lang="en-CA" sz="2800" kern="1200" dirty="0"/>
        </a:p>
      </dsp:txBody>
      <dsp:txXfrm rot="-5400000">
        <a:off x="718319" y="852976"/>
        <a:ext cx="4278320" cy="601888"/>
      </dsp:txXfrm>
    </dsp:sp>
    <dsp:sp modelId="{1EBE9AC4-16EB-425A-A97C-30AAC8D34D5A}">
      <dsp:nvSpPr>
        <dsp:cNvPr id="0" name=""/>
        <dsp:cNvSpPr/>
      </dsp:nvSpPr>
      <dsp:spPr>
        <a:xfrm rot="5400000">
          <a:off x="-153925" y="1794399"/>
          <a:ext cx="1026169" cy="718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2008</a:t>
          </a:r>
          <a:endParaRPr lang="en-CA" sz="1600" kern="1200" dirty="0"/>
        </a:p>
      </dsp:txBody>
      <dsp:txXfrm rot="-5400000">
        <a:off x="1" y="1999632"/>
        <a:ext cx="718318" cy="307851"/>
      </dsp:txXfrm>
    </dsp:sp>
    <dsp:sp modelId="{94068858-1ACB-4BD3-A542-E9C556E8BEBB}">
      <dsp:nvSpPr>
        <dsp:cNvPr id="0" name=""/>
        <dsp:cNvSpPr/>
      </dsp:nvSpPr>
      <dsp:spPr>
        <a:xfrm rot="5400000">
          <a:off x="2561738" y="-181461"/>
          <a:ext cx="624041" cy="431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800" kern="1200" dirty="0" smtClean="0"/>
            <a:t>Final Completion</a:t>
          </a:r>
          <a:endParaRPr lang="en-CA" sz="2800" kern="1200" dirty="0"/>
        </a:p>
      </dsp:txBody>
      <dsp:txXfrm rot="-5400000">
        <a:off x="718319" y="1692421"/>
        <a:ext cx="4280418" cy="56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4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482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6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2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1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5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7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8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F8DB87-5A22-48B9-A3EE-7BCDED0B3D0A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89FD06-A4EF-4005-9469-5C7C145F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bai-architecture.info/DUB-033.htm" TargetMode="External"/><Relationship Id="rId2" Type="http://schemas.openxmlformats.org/officeDocument/2006/relationships/hyperlink" Target="http://en.wikipedia.org/wiki/Palm_Islan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outcivil.org/palm-island-dubai-megastructur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ajviraujlapmp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PALM ISLAND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CA" dirty="0" smtClean="0"/>
              <a:t>Palm Jumeira)</a:t>
            </a:r>
            <a:r>
              <a:rPr lang="en-CA" dirty="0"/>
              <a:t/>
            </a:r>
            <a:br>
              <a:rPr lang="en-CA" dirty="0"/>
            </a:br>
            <a:r>
              <a:rPr lang="en-US" dirty="0" smtClean="0"/>
              <a:t>(The Man made artificial Island)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51" y="2552700"/>
            <a:ext cx="569162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2971800"/>
            <a:ext cx="2995180" cy="160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Kamalpreet Kaur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RAJVIR AUJLA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5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505200" cy="4906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Construction process was started in the August of 2001.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was constructed through process of land reclamation</a:t>
            </a:r>
            <a:r>
              <a:rPr lang="en-CA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485" y="1538824"/>
            <a:ext cx="4188315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panose="020F0502020204030204" pitchFamily="34" charset="0"/>
                <a:cs typeface="Arial" panose="020B0604020202020204" pitchFamily="34" charset="0"/>
              </a:rPr>
              <a:t>First of all, construction of 11.5km long breakwater was started. 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Arial" panose="020B0604020202020204" pitchFamily="34" charset="0"/>
              </a:rPr>
              <a:t>Total of 40,000 of the workers were hired from the Asia and different parts of the country. </a:t>
            </a:r>
          </a:p>
          <a:p>
            <a:r>
              <a:rPr lang="en-CA" dirty="0">
                <a:latin typeface="Calibri" panose="020F0502020204030204" pitchFamily="34" charset="0"/>
                <a:cs typeface="Arial" panose="020B0604020202020204" pitchFamily="34" charset="0"/>
              </a:rPr>
              <a:t>There were two shifts of 12 hours. So, it was being built 24 hours. 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55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Construction(cont.)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85000" lnSpcReduction="10000"/>
          </a:bodyPr>
          <a:lstStyle/>
          <a:p>
            <a:pPr marL="177800" indent="0">
              <a:buNone/>
            </a:pPr>
            <a:r>
              <a:rPr lang="en-US" dirty="0" smtClean="0"/>
              <a:t>The </a:t>
            </a:r>
            <a:r>
              <a:rPr lang="en-US" dirty="0"/>
              <a:t>breakwater consists </a:t>
            </a:r>
            <a:r>
              <a:rPr lang="en-US" dirty="0" smtClean="0"/>
              <a:t>   of </a:t>
            </a:r>
            <a:r>
              <a:rPr lang="en-US" dirty="0"/>
              <a:t>three layers:</a:t>
            </a:r>
          </a:p>
          <a:p>
            <a:pPr marL="804863" indent="-341313" algn="just">
              <a:buFont typeface="Wingdings" panose="05000000000000000000" pitchFamily="2" charset="2"/>
              <a:buChar char="v"/>
            </a:pPr>
            <a:r>
              <a:rPr lang="en-US" dirty="0"/>
              <a:t>Initial layer: of sand built up 7.5km from the sea floor.</a:t>
            </a:r>
          </a:p>
          <a:p>
            <a:pPr marL="804863" indent="-341313" algn="just">
              <a:buFont typeface="Wingdings" panose="05000000000000000000" pitchFamily="2" charset="2"/>
              <a:buChar char="v"/>
            </a:pPr>
            <a:r>
              <a:rPr lang="en-US" dirty="0"/>
              <a:t>Second layer: rock that reaches 3m above the sea level.</a:t>
            </a:r>
          </a:p>
          <a:p>
            <a:pPr marL="804863" indent="-341313" algn="just">
              <a:buFont typeface="Wingdings" panose="05000000000000000000" pitchFamily="2" charset="2"/>
              <a:buChar char="v"/>
            </a:pPr>
            <a:r>
              <a:rPr lang="en-US" dirty="0"/>
              <a:t>Final level:  Armor stone on top, 6 tons each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0839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CA" dirty="0"/>
              <a:t>Breakwater was used to manage the earthquakes.</a:t>
            </a:r>
          </a:p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CA" dirty="0"/>
              <a:t>To get the complex shape just right, designers and contractors use GPS to plot the palm.</a:t>
            </a:r>
          </a:p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CA" dirty="0"/>
              <a:t>Palm island is the best example of today’s technology.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reach?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962400" cy="49149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There is railing facility called mono Railing</a:t>
            </a:r>
          </a:p>
          <a:p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Monorail uses </a:t>
            </a:r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Hitachi Monorail straddle-type technology</a:t>
            </a:r>
          </a:p>
          <a:p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Opened on 30 April 2009</a:t>
            </a:r>
          </a:p>
          <a:p>
            <a:r>
              <a:rPr 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There are 4 stations </a:t>
            </a:r>
          </a:p>
          <a:p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4876800" cy="409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7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dirty="0" smtClean="0"/>
              <a:t>     Strength</a:t>
            </a:r>
            <a:r>
              <a:rPr lang="en-CA" b="1" dirty="0"/>
              <a:t>:</a:t>
            </a:r>
            <a:endParaRPr lang="en-US" dirty="0"/>
          </a:p>
          <a:p>
            <a:pPr lvl="0"/>
            <a:r>
              <a:rPr lang="en-CA" dirty="0"/>
              <a:t>Palm Island has increased the number of tourists. </a:t>
            </a:r>
            <a:endParaRPr lang="en-US" dirty="0"/>
          </a:p>
          <a:p>
            <a:pPr lvl="0"/>
            <a:r>
              <a:rPr lang="en-CA" dirty="0"/>
              <a:t>It has also solved the land reclamation problem.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Weaknesses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CA" dirty="0"/>
              <a:t>Erosion of Sand that is caused by winds and water.</a:t>
            </a:r>
            <a:endParaRPr lang="en-US" dirty="0"/>
          </a:p>
          <a:p>
            <a:pPr lvl="0"/>
            <a:r>
              <a:rPr lang="en-CA" dirty="0"/>
              <a:t>Loss of coastal shape along the sea shore.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9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    Opportunities:</a:t>
            </a:r>
            <a:endParaRPr lang="en-US" dirty="0" smtClean="0"/>
          </a:p>
          <a:p>
            <a:pPr lvl="0"/>
            <a:r>
              <a:rPr lang="en-CA" dirty="0" smtClean="0"/>
              <a:t>It has also increased the revenue of the country.</a:t>
            </a:r>
            <a:endParaRPr lang="en-US" dirty="0" smtClean="0"/>
          </a:p>
          <a:p>
            <a:pPr lvl="0"/>
            <a:r>
              <a:rPr lang="en-CA" dirty="0" smtClean="0"/>
              <a:t>Meets the requirement of the growing tourism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CA" b="1" dirty="0" smtClean="0"/>
              <a:t>     Threats:</a:t>
            </a:r>
            <a:endParaRPr lang="en-US" dirty="0" smtClean="0"/>
          </a:p>
          <a:p>
            <a:pPr lvl="0"/>
            <a:r>
              <a:rPr lang="en-CA" dirty="0" smtClean="0"/>
              <a:t>High waves.</a:t>
            </a:r>
            <a:endParaRPr lang="en-US" dirty="0" smtClean="0"/>
          </a:p>
          <a:p>
            <a:pPr lvl="0"/>
            <a:r>
              <a:rPr lang="en-CA" dirty="0" smtClean="0"/>
              <a:t>More storm frequency.</a:t>
            </a:r>
            <a:endParaRPr lang="en-US" dirty="0" smtClean="0"/>
          </a:p>
          <a:p>
            <a:pPr lvl="0"/>
            <a:r>
              <a:rPr lang="en-CA" dirty="0" smtClean="0"/>
              <a:t>More earthquakes.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US" dirty="0"/>
              <a:t>Because of the less geographic area and increasing no of visitors, </a:t>
            </a:r>
            <a:r>
              <a:rPr lang="en-US" dirty="0" smtClean="0"/>
              <a:t>they </a:t>
            </a:r>
            <a:r>
              <a:rPr lang="en-US" dirty="0"/>
              <a:t>decided to build Palm Island.</a:t>
            </a:r>
          </a:p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US" dirty="0" smtClean="0"/>
              <a:t>It </a:t>
            </a:r>
            <a:r>
              <a:rPr lang="en-US" dirty="0"/>
              <a:t>attracts more than million tourists every year.</a:t>
            </a:r>
          </a:p>
          <a:p>
            <a:pPr marL="365125" indent="-365125" algn="just">
              <a:buFont typeface="Wingdings" panose="05000000000000000000" pitchFamily="2" charset="2"/>
              <a:buChar char="v"/>
            </a:pPr>
            <a:r>
              <a:rPr lang="en-US" dirty="0" smtClean="0"/>
              <a:t>This idea </a:t>
            </a:r>
            <a:r>
              <a:rPr lang="en-US" dirty="0"/>
              <a:t>proves itself as a major revenue turning source for the country</a:t>
            </a:r>
            <a:r>
              <a:rPr lang="en-CA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3886199"/>
          </a:xfrm>
        </p:spPr>
        <p:txBody>
          <a:bodyPr/>
          <a:lstStyle/>
          <a:p>
            <a:r>
              <a:rPr lang="en-CA" dirty="0" smtClean="0"/>
              <a:t>Estimated cost was  around </a:t>
            </a:r>
            <a:r>
              <a:rPr lang="en-CA" dirty="0"/>
              <a:t>2 billion USD (1.5 billion USD). </a:t>
            </a:r>
          </a:p>
          <a:p>
            <a:r>
              <a:rPr lang="en-CA" dirty="0" smtClean="0"/>
              <a:t>The final cost was  12.3 </a:t>
            </a:r>
            <a:r>
              <a:rPr lang="en-CA" dirty="0"/>
              <a:t>USD </a:t>
            </a:r>
            <a:r>
              <a:rPr lang="en-CA" dirty="0" smtClean="0"/>
              <a:t> </a:t>
            </a:r>
          </a:p>
          <a:p>
            <a:r>
              <a:rPr lang="en-CA" dirty="0"/>
              <a:t>The cost was managed by overcoming all the revenue weaknesses of Dubai.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2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completion </a:t>
            </a:r>
            <a:r>
              <a:rPr lang="en-US" dirty="0"/>
              <a:t>date was expected to be end of 2005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Delayed by 2 years </a:t>
            </a:r>
          </a:p>
          <a:p>
            <a:pPr lvl="1"/>
            <a:r>
              <a:rPr lang="en-US" b="1" dirty="0" smtClean="0"/>
              <a:t>Reasons of Delay</a:t>
            </a:r>
          </a:p>
          <a:p>
            <a:r>
              <a:rPr lang="en-US" dirty="0" smtClean="0"/>
              <a:t>Erosion</a:t>
            </a:r>
          </a:p>
          <a:p>
            <a:r>
              <a:rPr lang="en-US" dirty="0"/>
              <a:t>Due to the shape of the island right outside the coast of Dubai, there is loss of coastal shape along the seashore of </a:t>
            </a:r>
            <a:r>
              <a:rPr lang="en-US" dirty="0" smtClean="0"/>
              <a:t>Dubai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362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8915400" cy="44958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Researching on one of the best island called Palm 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Analysis of planning and construction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SWOT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Analysis of three constraints: Cost, Time and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Risks and 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Quality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 and Failure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Final Outcome.</a:t>
            </a:r>
            <a:endParaRPr lang="en-US" sz="24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3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Quality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CA" dirty="0"/>
              <a:t>Quality was managed by putting more of armor and rocks to make the sand harder and to prevent it from storms.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dirty="0"/>
              <a:t>Breakwater was used to manage the earthquakes.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dirty="0"/>
              <a:t> Day by Day palm island is improved by changing technology.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3132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threatens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Storm </a:t>
            </a:r>
            <a:r>
              <a:rPr lang="en-US" dirty="0"/>
              <a:t>frequency of 1 in 100 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Waves 2 meter high</a:t>
            </a:r>
            <a:endParaRPr lang="en-US" dirty="0"/>
          </a:p>
          <a:p>
            <a:r>
              <a:rPr lang="en-US" dirty="0"/>
              <a:t>Earthquakes from 6 to 7 on the Richter scale. (Gulf area between Dubai and Iran is prone to earthquakes.)</a:t>
            </a:r>
          </a:p>
          <a:p>
            <a:r>
              <a:rPr lang="en-US" dirty="0"/>
              <a:t>Weak soil due to constant exposure to rising sea water</a:t>
            </a:r>
            <a:r>
              <a:rPr lang="en-US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Due to crisis the foreign investors stopped to invest.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63" y="1630907"/>
            <a:ext cx="3962400" cy="46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9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8300"/>
            <a:ext cx="4419600" cy="4724400"/>
          </a:xfrm>
          <a:scene3d>
            <a:camera prst="perspectiveContrastingRigh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effects area's </a:t>
            </a:r>
            <a:r>
              <a:rPr lang="en-US" dirty="0"/>
              <a:t>marine environment. Rocks and sand damaged oyster beds and coral reefs. Meanwhile, the owners of once-desirable shore properties complain that the islands have destroyed their view.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3528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7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project is an overall failure</a:t>
            </a:r>
          </a:p>
          <a:p>
            <a:r>
              <a:rPr lang="en-US" dirty="0" smtClean="0"/>
              <a:t>It tooks 2 years more to get completed</a:t>
            </a:r>
          </a:p>
          <a:p>
            <a:r>
              <a:rPr lang="en-US" dirty="0" smtClean="0"/>
              <a:t>The cost was too high than expected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4" y="3844984"/>
            <a:ext cx="799708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30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and time was too high than expected.</a:t>
            </a:r>
          </a:p>
          <a:p>
            <a:r>
              <a:rPr lang="en-US" dirty="0" smtClean="0"/>
              <a:t>Success in building a largest artificial island.</a:t>
            </a:r>
          </a:p>
          <a:p>
            <a:r>
              <a:rPr lang="en-US" dirty="0" smtClean="0"/>
              <a:t>In 3 days more than 800 houses were sold.</a:t>
            </a:r>
          </a:p>
          <a:p>
            <a:r>
              <a:rPr lang="en-US" dirty="0" smtClean="0"/>
              <a:t>Increased tourism in Dubai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6" y="228600"/>
            <a:ext cx="2264332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9893"/>
            <a:ext cx="7239000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12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343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en.wikipedia.org/wiki/Palm_Islands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www.dubai-architecture.info/DUB-033.htm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www.aboutcivil.org/palm-island-dubai-megastructure.html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77200" cy="510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Palm island is composed of three islands: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</a:t>
            </a:r>
            <a:r>
              <a:rPr lang="en-US" dirty="0" smtClean="0">
                <a:solidFill>
                  <a:schemeClr val="tx1"/>
                </a:solidFill>
              </a:rPr>
              <a:t>Palm Jumeirah</a:t>
            </a:r>
          </a:p>
          <a:p>
            <a:pPr marL="457200" indent="-457200">
              <a:buFont typeface="Wingdings"/>
              <a:buChar char="r"/>
            </a:pPr>
            <a:r>
              <a:rPr lang="en-US" dirty="0" smtClean="0">
                <a:solidFill>
                  <a:schemeClr val="tx1"/>
                </a:solidFill>
              </a:rPr>
              <a:t>Palm Jebel Ali</a:t>
            </a:r>
          </a:p>
          <a:p>
            <a:pPr marL="457200" indent="-457200">
              <a:buFont typeface="Wingdings"/>
              <a:buChar char="r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Palm Deira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is located in Dubai, Untied, Arab Emirates.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is in the shape of palm tree.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959804"/>
            <a:ext cx="8153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8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r>
              <a:rPr lang="en-CA" dirty="0" smtClean="0"/>
              <a:t>Concept design Helman Hurley and Charvat Peacock</a:t>
            </a:r>
          </a:p>
          <a:p>
            <a:r>
              <a:rPr lang="en-CA" dirty="0" smtClean="0"/>
              <a:t>It was handed over to </a:t>
            </a:r>
            <a:r>
              <a:rPr lang="en-CA" dirty="0" err="1" smtClean="0"/>
              <a:t>nakheel</a:t>
            </a:r>
            <a:r>
              <a:rPr lang="en-CA" dirty="0" smtClean="0"/>
              <a:t> properties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354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8" y="3863181"/>
            <a:ext cx="3759924" cy="282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5" y="456096"/>
            <a:ext cx="3995189" cy="2999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48714"/>
            <a:ext cx="3733800" cy="2803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87" y="3832736"/>
            <a:ext cx="3800475" cy="2853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69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Palm </a:t>
            </a:r>
            <a:r>
              <a:rPr lang="en-CA" dirty="0" err="1" smtClean="0"/>
              <a:t>jumeirah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7773340" cy="342410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12800" dirty="0" smtClean="0">
                <a:latin typeface="Calibri" panose="020F0502020204030204" pitchFamily="34" charset="0"/>
                <a:cs typeface="Microsoft Sans Serif" panose="020B0604020202020204" pitchFamily="34" charset="0"/>
              </a:rPr>
              <a:t>  It </a:t>
            </a:r>
            <a:r>
              <a:rPr lang="en-CA" sz="12800" dirty="0">
                <a:latin typeface="Calibri" panose="020F0502020204030204" pitchFamily="34" charset="0"/>
                <a:cs typeface="Microsoft Sans Serif" panose="020B0604020202020204" pitchFamily="34" charset="0"/>
              </a:rPr>
              <a:t>is one of the three palm islands </a:t>
            </a:r>
            <a:endParaRPr lang="en-CA" sz="12800" dirty="0" smtClean="0">
              <a:latin typeface="Calibri" panose="020F0502020204030204" pitchFamily="34" charset="0"/>
              <a:cs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12800" dirty="0" smtClean="0">
                <a:latin typeface="Calibri" panose="020F0502020204030204" pitchFamily="34" charset="0"/>
                <a:cs typeface="Microsoft Sans Serif" panose="020B0604020202020204" pitchFamily="34" charset="0"/>
              </a:rPr>
              <a:t>  The </a:t>
            </a:r>
            <a:r>
              <a:rPr lang="en-CA" sz="12800" dirty="0">
                <a:latin typeface="Calibri" panose="020F0502020204030204" pitchFamily="34" charset="0"/>
                <a:cs typeface="Microsoft Sans Serif" panose="020B0604020202020204" pitchFamily="34" charset="0"/>
              </a:rPr>
              <a:t>Palm Jumeirah is the smallest and the original of </a:t>
            </a:r>
            <a:r>
              <a:rPr lang="en-CA" sz="12800" dirty="0" smtClean="0">
                <a:latin typeface="Calibri" panose="020F0502020204030204" pitchFamily="34" charset="0"/>
                <a:cs typeface="Microsoft Sans Serif" panose="020B0604020202020204" pitchFamily="34" charset="0"/>
              </a:rPr>
              <a:t>three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2800" dirty="0" smtClean="0">
                <a:latin typeface="Calibri" panose="020F0502020204030204" pitchFamily="34" charset="0"/>
                <a:cs typeface="Microsoft Sans Serif" panose="020B0604020202020204" pitchFamily="34" charset="0"/>
              </a:rPr>
              <a:t>It’s area is larger than 800 football grounds.</a:t>
            </a:r>
            <a:r>
              <a:rPr lang="en-CA" sz="12800" dirty="0">
                <a:latin typeface="Calibri" panose="020F0502020204030204" pitchFamily="34" charset="0"/>
                <a:cs typeface="Microsoft Sans Serif" panose="020B06040202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5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31922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0220229"/>
              </p:ext>
            </p:extLst>
          </p:nvPr>
        </p:nvGraphicFramePr>
        <p:xfrm>
          <a:off x="1981200" y="914400"/>
          <a:ext cx="495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8545675"/>
              </p:ext>
            </p:extLst>
          </p:nvPr>
        </p:nvGraphicFramePr>
        <p:xfrm>
          <a:off x="1981200" y="3581400"/>
          <a:ext cx="5029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82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http://rajviraujlapmp.weebly.com/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5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was a four year project plan.</a:t>
            </a:r>
            <a:r>
              <a:rPr lang="en-CA" dirty="0"/>
              <a:t> </a:t>
            </a:r>
            <a:endParaRPr lang="en-US" dirty="0" smtClean="0"/>
          </a:p>
          <a:p>
            <a:r>
              <a:rPr lang="en-US" dirty="0" smtClean="0"/>
              <a:t> It </a:t>
            </a:r>
            <a:r>
              <a:rPr lang="en-US" dirty="0"/>
              <a:t>is designed to develop tourism in </a:t>
            </a:r>
            <a:r>
              <a:rPr lang="en-US" dirty="0" smtClean="0"/>
              <a:t>Dubai</a:t>
            </a:r>
          </a:p>
          <a:p>
            <a:r>
              <a:rPr lang="en-CA" dirty="0"/>
              <a:t>Building a city at sea (covered with luxury villas, apartments, towns and homes, entertainment areas, shopping malls, restaurants etc.)</a:t>
            </a:r>
          </a:p>
          <a:p>
            <a:endParaRPr lang="en-US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	 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4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719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Droplet</vt:lpstr>
      <vt:lpstr>  PALM ISLAND (Palm Jumeira) (The Man made artificial Island)</vt:lpstr>
      <vt:lpstr>Project Overview</vt:lpstr>
      <vt:lpstr>INTRODUCTION</vt:lpstr>
      <vt:lpstr>Introduction</vt:lpstr>
      <vt:lpstr>PowerPoint Presentation</vt:lpstr>
      <vt:lpstr>Palm jumeirah</vt:lpstr>
      <vt:lpstr>PowerPoint Presentation</vt:lpstr>
      <vt:lpstr>Website</vt:lpstr>
      <vt:lpstr>Planning</vt:lpstr>
      <vt:lpstr>Construction </vt:lpstr>
      <vt:lpstr>Construction(cont.)</vt:lpstr>
      <vt:lpstr>Construction(cont.)</vt:lpstr>
      <vt:lpstr>CONSTRUCTION(cont.)</vt:lpstr>
      <vt:lpstr>How to reach? </vt:lpstr>
      <vt:lpstr>SWOT ANALYSIS</vt:lpstr>
      <vt:lpstr>SWOT ANALYSIS</vt:lpstr>
      <vt:lpstr>Scope</vt:lpstr>
      <vt:lpstr>Cost</vt:lpstr>
      <vt:lpstr>Time</vt:lpstr>
      <vt:lpstr>Quality Management</vt:lpstr>
      <vt:lpstr>Risks and threatens</vt:lpstr>
      <vt:lpstr>Effect on environment</vt:lpstr>
      <vt:lpstr>Success or failure</vt:lpstr>
      <vt:lpstr>Project Outcomes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ISLAND (The Man made artificial Island)</dc:title>
  <dc:creator>deepu bagha</dc:creator>
  <cp:lastModifiedBy>deepu bagha</cp:lastModifiedBy>
  <cp:revision>49</cp:revision>
  <dcterms:created xsi:type="dcterms:W3CDTF">2014-07-20T21:59:01Z</dcterms:created>
  <dcterms:modified xsi:type="dcterms:W3CDTF">2014-07-30T17:57:08Z</dcterms:modified>
</cp:coreProperties>
</file>